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1000"/>
          </a:blip>
          <a:srcRect l="0" t="0" r="0" b="342"/>
          <a:stretch>
            <a:fillRect/>
          </a:stretch>
        </p:blipFill>
        <p:spPr>
          <a:xfrm flipH="false" flipV="false" rot="0">
            <a:off x="41012" y="3612"/>
            <a:ext cx="18246988" cy="1091068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7601971"/>
            <a:ext cx="14515399" cy="2685029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AutoShape 4" id="4"/>
          <p:cNvSpPr/>
          <p:nvPr/>
        </p:nvSpPr>
        <p:spPr>
          <a:xfrm rot="0">
            <a:off x="16827594" y="3612"/>
            <a:ext cx="1456794" cy="1955405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28700" y="2628865"/>
            <a:ext cx="15028594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spc="-220">
                <a:solidFill>
                  <a:srgbClr val="F0F0EE"/>
                </a:solidFill>
                <a:latin typeface="HK Grotesk Bold"/>
              </a:rPr>
              <a:t>CRAWLER WHATSAPP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137049"/>
            <a:ext cx="11563575" cy="168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64">
                <a:solidFill>
                  <a:srgbClr val="17242D"/>
                </a:solidFill>
                <a:latin typeface="HK Grotesk Medium"/>
              </a:rPr>
              <a:t>Trabalho de conclusão da matéria de Coleta e Integração de Dados do curso de Especialização em Data Science pela Anhembi Morumbi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592275" y="8078763"/>
            <a:ext cx="1102492" cy="17474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951530" y="123130"/>
            <a:ext cx="1208921" cy="1716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37993" y="0"/>
            <a:ext cx="5550007" cy="9406001"/>
          </a:xfrm>
          <a:prstGeom prst="rect">
            <a:avLst/>
          </a:prstGeom>
          <a:solidFill>
            <a:srgbClr val="45AD7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99695" y="4470925"/>
            <a:ext cx="6028523" cy="422924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636771" y="889172"/>
            <a:ext cx="8891045" cy="3434017"/>
            <a:chOff x="0" y="0"/>
            <a:chExt cx="11854726" cy="45786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11854726" cy="849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82"/>
                </a:lnSpc>
              </a:pPr>
              <a:r>
                <a:rPr lang="en-US" sz="4682" spc="-93">
                  <a:solidFill>
                    <a:srgbClr val="31C29F"/>
                  </a:solidFill>
                  <a:latin typeface="HK Grotesk Bold"/>
                </a:rPr>
                <a:t>Organização e tratativa dos dados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90752"/>
              <a:ext cx="11854726" cy="3387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060"/>
                </a:lnSpc>
              </a:pP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Há comentários no código fonte </a:t>
              </a: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para facilitar o entendimento das funcionalidades.</a:t>
              </a:r>
            </a:p>
            <a:p>
              <a:pPr algn="r">
                <a:lnSpc>
                  <a:spcPts val="4060"/>
                </a:lnSpc>
              </a:pPr>
            </a:p>
            <a:p>
              <a:pPr algn="r">
                <a:lnSpc>
                  <a:spcPts val="4059"/>
                </a:lnSpc>
              </a:pP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Os dados coletados foram tratados e formatos para melhor visualização no whatsapp.</a:t>
              </a: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 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141184" y="5172998"/>
            <a:ext cx="4386631" cy="422482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150743" y="4447014"/>
            <a:ext cx="4724507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-144">
                <a:solidFill>
                  <a:srgbClr val="17242D"/>
                </a:solidFill>
                <a:latin typeface="HK Grotesk Medium Bold"/>
              </a:rPr>
              <a:t>Compilação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538" t="0" r="10311" b="0"/>
          <a:stretch>
            <a:fillRect/>
          </a:stretch>
        </p:blipFill>
        <p:spPr>
          <a:xfrm flipH="false" flipV="false" rot="0">
            <a:off x="9191625" y="0"/>
            <a:ext cx="10448925" cy="108966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7259300" y="5143987"/>
            <a:ext cx="1028700" cy="5143013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3939653"/>
            <a:ext cx="7139628" cy="2408668"/>
            <a:chOff x="0" y="0"/>
            <a:chExt cx="9519504" cy="32115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1925"/>
              <a:ext cx="9519504" cy="1622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800" spc="-175">
                  <a:solidFill>
                    <a:srgbClr val="31C29F"/>
                  </a:solidFill>
                  <a:latin typeface="HK Grotesk Bold"/>
                </a:rPr>
                <a:t>Selenium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27470"/>
              <a:ext cx="9519504" cy="1384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0F0EE"/>
                  </a:solidFill>
                  <a:latin typeface="HK Grotesk Light"/>
                </a:rPr>
                <a:t>As mensagens serão enviadas ao contato selecionado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1415" t="0" r="1415" b="16142"/>
          <a:stretch>
            <a:fillRect/>
          </a:stretch>
        </p:blipFill>
        <p:spPr>
          <a:xfrm flipH="false" flipV="false" rot="0">
            <a:off x="11306399" y="1548269"/>
            <a:ext cx="3823153" cy="67413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2161495" cy="9258300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550704" y="3546715"/>
            <a:ext cx="1221581" cy="1221581"/>
            <a:chOff x="0" y="0"/>
            <a:chExt cx="1628775" cy="1628775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59216" y="398383"/>
              <a:ext cx="1110343" cy="917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4950" spc="-99">
                  <a:solidFill>
                    <a:srgbClr val="31C29F"/>
                  </a:solidFill>
                  <a:latin typeface="HK Grotesk Medium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0704" y="5607638"/>
            <a:ext cx="1221581" cy="1221581"/>
            <a:chOff x="0" y="0"/>
            <a:chExt cx="1628775" cy="1628775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59216" y="398383"/>
              <a:ext cx="1110343" cy="917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4950" spc="-99">
                  <a:solidFill>
                    <a:srgbClr val="31C29F"/>
                  </a:solidFill>
                  <a:latin typeface="HK Grotesk Medium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0704" y="7668560"/>
            <a:ext cx="1221581" cy="1221581"/>
            <a:chOff x="0" y="0"/>
            <a:chExt cx="1628775" cy="1628775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59216" y="398383"/>
              <a:ext cx="1110343" cy="917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4950" spc="-99">
                  <a:solidFill>
                    <a:srgbClr val="31C29F"/>
                  </a:solidFill>
                  <a:latin typeface="HK Grotesk Medium"/>
                </a:rPr>
                <a:t>3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6456819" y="1028700"/>
            <a:ext cx="1831181" cy="721422"/>
          </a:xfrm>
          <a:prstGeom prst="rect">
            <a:avLst/>
          </a:prstGeom>
          <a:solidFill>
            <a:srgbClr val="45AD7E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75744" y="3680024"/>
            <a:ext cx="3625729" cy="292695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262878" y="3877193"/>
            <a:ext cx="7174143" cy="52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17242D"/>
                </a:solidFill>
                <a:latin typeface="HK Grotesk Light"/>
              </a:rPr>
              <a:t>Requisitos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62878" y="5938116"/>
            <a:ext cx="7174143" cy="52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17242D"/>
                </a:solidFill>
                <a:latin typeface="HK Grotesk Light"/>
              </a:rPr>
              <a:t>Roadmap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62878" y="7999038"/>
            <a:ext cx="7174143" cy="52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17242D"/>
                </a:solidFill>
                <a:latin typeface="HK Grotesk Light"/>
              </a:rPr>
              <a:t>Biblotecas e documentações externas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88776" y="1172247"/>
            <a:ext cx="1567266" cy="39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2349" spc="352">
                <a:solidFill>
                  <a:srgbClr val="FFFFFF"/>
                </a:solidFill>
                <a:latin typeface="HK Grotesk Medium"/>
              </a:rPr>
              <a:t>12/16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37993" y="0"/>
            <a:ext cx="5550007" cy="9673896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3252343" y="4286210"/>
            <a:ext cx="4521307" cy="85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spc="-128">
                <a:solidFill>
                  <a:srgbClr val="17242D"/>
                </a:solidFill>
                <a:latin typeface="HK Grotesk Medium"/>
              </a:rPr>
              <a:t>Requisitos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865392" y="519049"/>
            <a:ext cx="6046245" cy="1890967"/>
            <a:chOff x="0" y="0"/>
            <a:chExt cx="8061659" cy="25212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8061659" cy="849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82"/>
                </a:lnSpc>
              </a:pPr>
              <a:r>
                <a:rPr lang="en-US" sz="4682" spc="-93">
                  <a:solidFill>
                    <a:srgbClr val="31C29F"/>
                  </a:solidFill>
                  <a:latin typeface="HK Grotesk Bold"/>
                </a:rPr>
                <a:t>Whatsapp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90752"/>
              <a:ext cx="8061659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059"/>
                </a:lnSpc>
              </a:pP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Conter uma conta pessoal</a:t>
              </a:r>
            </a:p>
            <a:p>
              <a:pPr algn="r">
                <a:lnSpc>
                  <a:spcPts val="4059"/>
                </a:lnSpc>
              </a:pP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 ou comercial no mesmo.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21581" y="3008694"/>
            <a:ext cx="9690056" cy="2871346"/>
            <a:chOff x="0" y="0"/>
            <a:chExt cx="12920074" cy="382846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0"/>
              <a:ext cx="12920074" cy="849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82"/>
                </a:lnSpc>
              </a:pPr>
              <a:r>
                <a:rPr lang="en-US" sz="4682" spc="-93">
                  <a:solidFill>
                    <a:srgbClr val="31C29F"/>
                  </a:solidFill>
                  <a:latin typeface="HK Grotesk Bold"/>
                </a:rPr>
                <a:t>Computador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26324"/>
              <a:ext cx="12920074" cy="2702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059"/>
                </a:lnSpc>
              </a:pP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SO: Windows XP ou superior, Linux ou Mac OS</a:t>
              </a:r>
            </a:p>
            <a:p>
              <a:pPr algn="r">
                <a:lnSpc>
                  <a:spcPts val="4059"/>
                </a:lnSpc>
              </a:pP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Processador: Intel Celeron ou superior</a:t>
              </a:r>
            </a:p>
            <a:p>
              <a:pPr algn="r">
                <a:lnSpc>
                  <a:spcPts val="4059"/>
                </a:lnSpc>
              </a:pP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Memória Ram: 4GB ou mais</a:t>
              </a:r>
            </a:p>
            <a:p>
              <a:pPr algn="r">
                <a:lnSpc>
                  <a:spcPts val="4059"/>
                </a:lnSpc>
              </a:pPr>
              <a:r>
                <a:rPr lang="en-US" sz="2900" spc="58">
                  <a:solidFill>
                    <a:srgbClr val="F0F0EE"/>
                  </a:solidFill>
                  <a:latin typeface="HK Grotesk Light"/>
                </a:rPr>
                <a:t>Rede: Acesso à interner - RJ45/WI-FI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1703" y="6460237"/>
            <a:ext cx="10619934" cy="2871346"/>
            <a:chOff x="0" y="0"/>
            <a:chExt cx="14159912" cy="38284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0"/>
              <a:ext cx="14159912" cy="849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82"/>
                </a:lnSpc>
              </a:pPr>
              <a:r>
                <a:rPr lang="en-US" sz="4682" spc="-93">
                  <a:solidFill>
                    <a:srgbClr val="31C29F"/>
                  </a:solidFill>
                  <a:latin typeface="HK Grotesk Bold"/>
                </a:rPr>
                <a:t>Celular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26324"/>
              <a:ext cx="14159912" cy="2702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059"/>
                </a:lnSpc>
              </a:pPr>
              <a:r>
                <a:rPr lang="en-US" sz="2899" spc="57">
                  <a:solidFill>
                    <a:srgbClr val="F0F0EE"/>
                  </a:solidFill>
                  <a:latin typeface="HK Grotesk Light"/>
                </a:rPr>
                <a:t>Sistema Operaciona: Android o u iOS</a:t>
              </a:r>
            </a:p>
            <a:p>
              <a:pPr algn="r">
                <a:lnSpc>
                  <a:spcPts val="4059"/>
                </a:lnSpc>
              </a:pPr>
              <a:r>
                <a:rPr lang="en-US" sz="2899" spc="57">
                  <a:solidFill>
                    <a:srgbClr val="F0F0EE"/>
                  </a:solidFill>
                  <a:latin typeface="HK Grotesk Light"/>
                </a:rPr>
                <a:t>Processador: Qualcomm® Snapdragon™ 410 ou superior</a:t>
              </a:r>
            </a:p>
            <a:p>
              <a:pPr algn="r">
                <a:lnSpc>
                  <a:spcPts val="4059"/>
                </a:lnSpc>
              </a:pPr>
              <a:r>
                <a:rPr lang="en-US" sz="2899" spc="57">
                  <a:solidFill>
                    <a:srgbClr val="F0F0EE"/>
                  </a:solidFill>
                  <a:latin typeface="HK Grotesk Light"/>
                </a:rPr>
                <a:t>Memória Ram: 2GB ou mais</a:t>
              </a:r>
            </a:p>
            <a:p>
              <a:pPr algn="r">
                <a:lnSpc>
                  <a:spcPts val="4059"/>
                </a:lnSpc>
              </a:pPr>
              <a:r>
                <a:rPr lang="en-US" sz="2899" spc="57">
                  <a:solidFill>
                    <a:srgbClr val="F0F0EE"/>
                  </a:solidFill>
                  <a:latin typeface="HK Grotesk Light"/>
                </a:rPr>
                <a:t>Rede: Acesso à interner - WI-Fi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25654" y="6460237"/>
            <a:ext cx="361459" cy="70874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225622" y="519049"/>
            <a:ext cx="761522" cy="76152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225622" y="3008694"/>
            <a:ext cx="761522" cy="6511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45AD7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386772" y="1510737"/>
            <a:ext cx="1364648" cy="13646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93974" y="6658546"/>
            <a:ext cx="4767389" cy="294265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5400000">
            <a:off x="13486451" y="6104196"/>
            <a:ext cx="1182435" cy="461194"/>
            <a:chOff x="0" y="0"/>
            <a:chExt cx="1302439" cy="508000"/>
          </a:xfrm>
        </p:grpSpPr>
        <p:sp>
          <p:nvSpPr>
            <p:cNvPr name="Freeform 6" id="6"/>
            <p:cNvSpPr/>
            <p:nvPr/>
          </p:nvSpPr>
          <p:spPr>
            <a:xfrm>
              <a:off x="3901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85504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7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7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7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11430"/>
              <a:ext cx="1302439" cy="485140"/>
            </a:xfrm>
            <a:custGeom>
              <a:avLst/>
              <a:gdLst/>
              <a:ahLst/>
              <a:cxnLst/>
              <a:rect r="r" b="b" t="t" l="l"/>
              <a:pathLst>
                <a:path h="485140" w="1302439">
                  <a:moveTo>
                    <a:pt x="1058599" y="0"/>
                  </a:moveTo>
                  <a:cubicBezTo>
                    <a:pt x="937949" y="0"/>
                    <a:pt x="837619" y="88900"/>
                    <a:pt x="818569" y="204470"/>
                  </a:cubicBezTo>
                  <a:lnTo>
                    <a:pt x="482600" y="204470"/>
                  </a:lnTo>
                  <a:cubicBezTo>
                    <a:pt x="464820" y="88900"/>
                    <a:pt x="364490" y="0"/>
                    <a:pt x="242570" y="0"/>
                  </a:cubicBezTo>
                  <a:cubicBezTo>
                    <a:pt x="109220" y="0"/>
                    <a:pt x="0" y="107950"/>
                    <a:pt x="0" y="242570"/>
                  </a:cubicBezTo>
                  <a:cubicBezTo>
                    <a:pt x="0" y="377190"/>
                    <a:pt x="109220" y="485140"/>
                    <a:pt x="242570" y="485140"/>
                  </a:cubicBezTo>
                  <a:cubicBezTo>
                    <a:pt x="363220" y="485140"/>
                    <a:pt x="463550" y="396240"/>
                    <a:pt x="482600" y="280670"/>
                  </a:cubicBezTo>
                  <a:lnTo>
                    <a:pt x="818569" y="280670"/>
                  </a:lnTo>
                  <a:cubicBezTo>
                    <a:pt x="836349" y="396240"/>
                    <a:pt x="937949" y="485140"/>
                    <a:pt x="1058599" y="485140"/>
                  </a:cubicBezTo>
                  <a:cubicBezTo>
                    <a:pt x="1193219" y="485140"/>
                    <a:pt x="1301169" y="375920"/>
                    <a:pt x="1301169" y="242570"/>
                  </a:cubicBezTo>
                  <a:cubicBezTo>
                    <a:pt x="1302439" y="107950"/>
                    <a:pt x="1193219" y="0"/>
                    <a:pt x="1058599" y="0"/>
                  </a:cubicBezTo>
                  <a:close/>
                  <a:moveTo>
                    <a:pt x="242570" y="408940"/>
                  </a:moveTo>
                  <a:cubicBezTo>
                    <a:pt x="151130" y="408940"/>
                    <a:pt x="76200" y="334010"/>
                    <a:pt x="76200" y="242570"/>
                  </a:cubicBezTo>
                  <a:cubicBezTo>
                    <a:pt x="76200" y="151130"/>
                    <a:pt x="151130" y="76200"/>
                    <a:pt x="242570" y="76200"/>
                  </a:cubicBezTo>
                  <a:cubicBezTo>
                    <a:pt x="334010" y="76200"/>
                    <a:pt x="410210" y="151130"/>
                    <a:pt x="410210" y="242570"/>
                  </a:cubicBezTo>
                  <a:cubicBezTo>
                    <a:pt x="410210" y="334010"/>
                    <a:pt x="335280" y="408940"/>
                    <a:pt x="242570" y="408940"/>
                  </a:cubicBezTo>
                  <a:close/>
                  <a:moveTo>
                    <a:pt x="1058599" y="408940"/>
                  </a:moveTo>
                  <a:cubicBezTo>
                    <a:pt x="967159" y="408940"/>
                    <a:pt x="892229" y="334010"/>
                    <a:pt x="892229" y="242570"/>
                  </a:cubicBezTo>
                  <a:cubicBezTo>
                    <a:pt x="892229" y="151130"/>
                    <a:pt x="967159" y="76200"/>
                    <a:pt x="1058599" y="76200"/>
                  </a:cubicBezTo>
                  <a:cubicBezTo>
                    <a:pt x="1150039" y="76200"/>
                    <a:pt x="1224969" y="151130"/>
                    <a:pt x="1224969" y="242570"/>
                  </a:cubicBezTo>
                  <a:cubicBezTo>
                    <a:pt x="1224969" y="334010"/>
                    <a:pt x="1151309" y="408940"/>
                    <a:pt x="1058599" y="408940"/>
                  </a:cubicBezTo>
                  <a:close/>
                </a:path>
              </a:pathLst>
            </a:custGeom>
            <a:solidFill>
              <a:srgbClr val="31C29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93974" y="3389735"/>
            <a:ext cx="4767749" cy="2551901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2093169">
            <a:off x="11175239" y="2339876"/>
            <a:ext cx="3044263" cy="461194"/>
            <a:chOff x="0" y="0"/>
            <a:chExt cx="3353223" cy="508000"/>
          </a:xfrm>
        </p:grpSpPr>
        <p:sp>
          <p:nvSpPr>
            <p:cNvPr name="Freeform 11" id="11"/>
            <p:cNvSpPr/>
            <p:nvPr/>
          </p:nvSpPr>
          <p:spPr>
            <a:xfrm>
              <a:off x="3901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905825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11430"/>
              <a:ext cx="3353222" cy="485140"/>
            </a:xfrm>
            <a:custGeom>
              <a:avLst/>
              <a:gdLst/>
              <a:ahLst/>
              <a:cxnLst/>
              <a:rect r="r" b="b" t="t" l="l"/>
              <a:pathLst>
                <a:path h="485140" w="3353222">
                  <a:moveTo>
                    <a:pt x="3109383" y="0"/>
                  </a:moveTo>
                  <a:cubicBezTo>
                    <a:pt x="2988733" y="0"/>
                    <a:pt x="2888403" y="88900"/>
                    <a:pt x="2869353" y="204470"/>
                  </a:cubicBezTo>
                  <a:lnTo>
                    <a:pt x="482600" y="204470"/>
                  </a:lnTo>
                  <a:cubicBezTo>
                    <a:pt x="464820" y="88900"/>
                    <a:pt x="364490" y="0"/>
                    <a:pt x="242570" y="0"/>
                  </a:cubicBezTo>
                  <a:cubicBezTo>
                    <a:pt x="109220" y="0"/>
                    <a:pt x="0" y="107950"/>
                    <a:pt x="0" y="242570"/>
                  </a:cubicBezTo>
                  <a:cubicBezTo>
                    <a:pt x="0" y="377190"/>
                    <a:pt x="109220" y="485140"/>
                    <a:pt x="242570" y="485140"/>
                  </a:cubicBezTo>
                  <a:cubicBezTo>
                    <a:pt x="363220" y="485140"/>
                    <a:pt x="463550" y="396240"/>
                    <a:pt x="482600" y="280670"/>
                  </a:cubicBezTo>
                  <a:lnTo>
                    <a:pt x="2869353" y="280670"/>
                  </a:lnTo>
                  <a:cubicBezTo>
                    <a:pt x="2887132" y="396240"/>
                    <a:pt x="2988732" y="485140"/>
                    <a:pt x="3109382" y="485140"/>
                  </a:cubicBezTo>
                  <a:cubicBezTo>
                    <a:pt x="3244003" y="485140"/>
                    <a:pt x="3351952" y="375920"/>
                    <a:pt x="3351952" y="242570"/>
                  </a:cubicBezTo>
                  <a:cubicBezTo>
                    <a:pt x="3353222" y="107950"/>
                    <a:pt x="3244003" y="0"/>
                    <a:pt x="3109382" y="0"/>
                  </a:cubicBezTo>
                  <a:close/>
                  <a:moveTo>
                    <a:pt x="242570" y="408940"/>
                  </a:moveTo>
                  <a:cubicBezTo>
                    <a:pt x="151130" y="408940"/>
                    <a:pt x="76200" y="334010"/>
                    <a:pt x="76200" y="242570"/>
                  </a:cubicBezTo>
                  <a:cubicBezTo>
                    <a:pt x="76200" y="151130"/>
                    <a:pt x="151130" y="76200"/>
                    <a:pt x="242570" y="76200"/>
                  </a:cubicBezTo>
                  <a:cubicBezTo>
                    <a:pt x="334010" y="76200"/>
                    <a:pt x="410210" y="151130"/>
                    <a:pt x="410210" y="242570"/>
                  </a:cubicBezTo>
                  <a:cubicBezTo>
                    <a:pt x="410210" y="334010"/>
                    <a:pt x="335280" y="408940"/>
                    <a:pt x="242570" y="408940"/>
                  </a:cubicBezTo>
                  <a:close/>
                  <a:moveTo>
                    <a:pt x="3109383" y="408940"/>
                  </a:moveTo>
                  <a:cubicBezTo>
                    <a:pt x="3017943" y="408940"/>
                    <a:pt x="2943013" y="334010"/>
                    <a:pt x="2943013" y="242570"/>
                  </a:cubicBezTo>
                  <a:cubicBezTo>
                    <a:pt x="2943013" y="151130"/>
                    <a:pt x="3017943" y="76200"/>
                    <a:pt x="3109383" y="76200"/>
                  </a:cubicBezTo>
                  <a:cubicBezTo>
                    <a:pt x="3200823" y="76200"/>
                    <a:pt x="3275753" y="151130"/>
                    <a:pt x="3275753" y="242570"/>
                  </a:cubicBezTo>
                  <a:cubicBezTo>
                    <a:pt x="3275753" y="334010"/>
                    <a:pt x="3202093" y="408940"/>
                    <a:pt x="3109383" y="408940"/>
                  </a:cubicBezTo>
                  <a:close/>
                </a:path>
              </a:pathLst>
            </a:custGeom>
            <a:solidFill>
              <a:srgbClr val="31C29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926586" y="324169"/>
            <a:ext cx="4767389" cy="2551216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7831766">
            <a:off x="7625392" y="3261024"/>
            <a:ext cx="2029537" cy="461194"/>
            <a:chOff x="0" y="0"/>
            <a:chExt cx="2235513" cy="508000"/>
          </a:xfrm>
        </p:grpSpPr>
        <p:sp>
          <p:nvSpPr>
            <p:cNvPr name="Freeform 16" id="16"/>
            <p:cNvSpPr/>
            <p:nvPr/>
          </p:nvSpPr>
          <p:spPr>
            <a:xfrm>
              <a:off x="3901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1788116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7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7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7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0" y="11430"/>
              <a:ext cx="2235513" cy="485140"/>
            </a:xfrm>
            <a:custGeom>
              <a:avLst/>
              <a:gdLst/>
              <a:ahLst/>
              <a:cxnLst/>
              <a:rect r="r" b="b" t="t" l="l"/>
              <a:pathLst>
                <a:path h="485140" w="2235513">
                  <a:moveTo>
                    <a:pt x="1991673" y="0"/>
                  </a:moveTo>
                  <a:cubicBezTo>
                    <a:pt x="1871023" y="0"/>
                    <a:pt x="1770693" y="88900"/>
                    <a:pt x="1751643" y="204470"/>
                  </a:cubicBezTo>
                  <a:lnTo>
                    <a:pt x="482600" y="204470"/>
                  </a:lnTo>
                  <a:cubicBezTo>
                    <a:pt x="464820" y="88900"/>
                    <a:pt x="364490" y="0"/>
                    <a:pt x="242570" y="0"/>
                  </a:cubicBezTo>
                  <a:cubicBezTo>
                    <a:pt x="109220" y="0"/>
                    <a:pt x="0" y="107950"/>
                    <a:pt x="0" y="242570"/>
                  </a:cubicBezTo>
                  <a:cubicBezTo>
                    <a:pt x="0" y="377190"/>
                    <a:pt x="109220" y="485140"/>
                    <a:pt x="242570" y="485140"/>
                  </a:cubicBezTo>
                  <a:cubicBezTo>
                    <a:pt x="363220" y="485140"/>
                    <a:pt x="463550" y="396240"/>
                    <a:pt x="482600" y="280670"/>
                  </a:cubicBezTo>
                  <a:lnTo>
                    <a:pt x="1751643" y="280670"/>
                  </a:lnTo>
                  <a:cubicBezTo>
                    <a:pt x="1769423" y="396240"/>
                    <a:pt x="1871023" y="485140"/>
                    <a:pt x="1991673" y="485140"/>
                  </a:cubicBezTo>
                  <a:cubicBezTo>
                    <a:pt x="2126293" y="485140"/>
                    <a:pt x="2234243" y="375920"/>
                    <a:pt x="2234243" y="242570"/>
                  </a:cubicBezTo>
                  <a:cubicBezTo>
                    <a:pt x="2235513" y="107950"/>
                    <a:pt x="2126293" y="0"/>
                    <a:pt x="1991673" y="0"/>
                  </a:cubicBezTo>
                  <a:close/>
                  <a:moveTo>
                    <a:pt x="242570" y="408940"/>
                  </a:moveTo>
                  <a:cubicBezTo>
                    <a:pt x="151130" y="408940"/>
                    <a:pt x="76200" y="334010"/>
                    <a:pt x="76200" y="242570"/>
                  </a:cubicBezTo>
                  <a:cubicBezTo>
                    <a:pt x="76200" y="151130"/>
                    <a:pt x="151130" y="76200"/>
                    <a:pt x="242570" y="76200"/>
                  </a:cubicBezTo>
                  <a:cubicBezTo>
                    <a:pt x="334010" y="76200"/>
                    <a:pt x="410210" y="151130"/>
                    <a:pt x="410210" y="242570"/>
                  </a:cubicBezTo>
                  <a:cubicBezTo>
                    <a:pt x="410210" y="334010"/>
                    <a:pt x="335280" y="408940"/>
                    <a:pt x="242570" y="408940"/>
                  </a:cubicBezTo>
                  <a:close/>
                  <a:moveTo>
                    <a:pt x="1991673" y="408940"/>
                  </a:moveTo>
                  <a:cubicBezTo>
                    <a:pt x="1900233" y="408940"/>
                    <a:pt x="1825303" y="334010"/>
                    <a:pt x="1825303" y="242570"/>
                  </a:cubicBezTo>
                  <a:cubicBezTo>
                    <a:pt x="1825303" y="151130"/>
                    <a:pt x="1900233" y="76200"/>
                    <a:pt x="1991673" y="76200"/>
                  </a:cubicBezTo>
                  <a:cubicBezTo>
                    <a:pt x="2083113" y="76200"/>
                    <a:pt x="2158043" y="151130"/>
                    <a:pt x="2158043" y="242570"/>
                  </a:cubicBezTo>
                  <a:cubicBezTo>
                    <a:pt x="2158043" y="334010"/>
                    <a:pt x="2084383" y="408940"/>
                    <a:pt x="1991673" y="408940"/>
                  </a:cubicBezTo>
                  <a:close/>
                </a:path>
              </a:pathLst>
            </a:custGeom>
            <a:solidFill>
              <a:srgbClr val="31C29F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819563" y="4126240"/>
            <a:ext cx="4732052" cy="253230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7790513">
            <a:off x="6043775" y="7268724"/>
            <a:ext cx="2624992" cy="461194"/>
            <a:chOff x="0" y="0"/>
            <a:chExt cx="2891401" cy="508000"/>
          </a:xfrm>
        </p:grpSpPr>
        <p:sp>
          <p:nvSpPr>
            <p:cNvPr name="Freeform 21" id="21"/>
            <p:cNvSpPr/>
            <p:nvPr/>
          </p:nvSpPr>
          <p:spPr>
            <a:xfrm>
              <a:off x="3901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2444003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7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7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7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11430"/>
              <a:ext cx="2891400" cy="485140"/>
            </a:xfrm>
            <a:custGeom>
              <a:avLst/>
              <a:gdLst/>
              <a:ahLst/>
              <a:cxnLst/>
              <a:rect r="r" b="b" t="t" l="l"/>
              <a:pathLst>
                <a:path h="485140" w="2891400">
                  <a:moveTo>
                    <a:pt x="2647560" y="0"/>
                  </a:moveTo>
                  <a:cubicBezTo>
                    <a:pt x="2526910" y="0"/>
                    <a:pt x="2426581" y="88900"/>
                    <a:pt x="2407531" y="204470"/>
                  </a:cubicBezTo>
                  <a:lnTo>
                    <a:pt x="482600" y="204470"/>
                  </a:lnTo>
                  <a:cubicBezTo>
                    <a:pt x="464820" y="88900"/>
                    <a:pt x="364490" y="0"/>
                    <a:pt x="242570" y="0"/>
                  </a:cubicBezTo>
                  <a:cubicBezTo>
                    <a:pt x="109220" y="0"/>
                    <a:pt x="0" y="107950"/>
                    <a:pt x="0" y="242570"/>
                  </a:cubicBezTo>
                  <a:cubicBezTo>
                    <a:pt x="0" y="377190"/>
                    <a:pt x="109220" y="485140"/>
                    <a:pt x="242570" y="485140"/>
                  </a:cubicBezTo>
                  <a:cubicBezTo>
                    <a:pt x="363220" y="485140"/>
                    <a:pt x="463550" y="396240"/>
                    <a:pt x="482600" y="280670"/>
                  </a:cubicBezTo>
                  <a:lnTo>
                    <a:pt x="2407530" y="280670"/>
                  </a:lnTo>
                  <a:cubicBezTo>
                    <a:pt x="2425310" y="396240"/>
                    <a:pt x="2526910" y="485140"/>
                    <a:pt x="2647560" y="485140"/>
                  </a:cubicBezTo>
                  <a:cubicBezTo>
                    <a:pt x="2782180" y="485140"/>
                    <a:pt x="2890130" y="375920"/>
                    <a:pt x="2890130" y="242570"/>
                  </a:cubicBezTo>
                  <a:cubicBezTo>
                    <a:pt x="2891400" y="107950"/>
                    <a:pt x="2782180" y="0"/>
                    <a:pt x="2647560" y="0"/>
                  </a:cubicBezTo>
                  <a:close/>
                  <a:moveTo>
                    <a:pt x="242570" y="408940"/>
                  </a:moveTo>
                  <a:cubicBezTo>
                    <a:pt x="151130" y="408940"/>
                    <a:pt x="76200" y="334010"/>
                    <a:pt x="76200" y="242570"/>
                  </a:cubicBezTo>
                  <a:cubicBezTo>
                    <a:pt x="76200" y="151130"/>
                    <a:pt x="151130" y="76200"/>
                    <a:pt x="242570" y="76200"/>
                  </a:cubicBezTo>
                  <a:cubicBezTo>
                    <a:pt x="334010" y="76200"/>
                    <a:pt x="410210" y="151130"/>
                    <a:pt x="410210" y="242570"/>
                  </a:cubicBezTo>
                  <a:cubicBezTo>
                    <a:pt x="410210" y="334010"/>
                    <a:pt x="335280" y="408940"/>
                    <a:pt x="242570" y="408940"/>
                  </a:cubicBezTo>
                  <a:close/>
                  <a:moveTo>
                    <a:pt x="2647560" y="408940"/>
                  </a:moveTo>
                  <a:cubicBezTo>
                    <a:pt x="2556121" y="408940"/>
                    <a:pt x="2481191" y="334010"/>
                    <a:pt x="2481191" y="242570"/>
                  </a:cubicBezTo>
                  <a:cubicBezTo>
                    <a:pt x="2481191" y="151130"/>
                    <a:pt x="2556121" y="76200"/>
                    <a:pt x="2647560" y="76200"/>
                  </a:cubicBezTo>
                  <a:cubicBezTo>
                    <a:pt x="2739001" y="76200"/>
                    <a:pt x="2813931" y="151130"/>
                    <a:pt x="2813931" y="242570"/>
                  </a:cubicBezTo>
                  <a:cubicBezTo>
                    <a:pt x="2813931" y="334010"/>
                    <a:pt x="2740271" y="408940"/>
                    <a:pt x="2647560" y="408940"/>
                  </a:cubicBezTo>
                  <a:close/>
                </a:path>
              </a:pathLst>
            </a:custGeom>
            <a:solidFill>
              <a:srgbClr val="31C29F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933363" y="7273642"/>
            <a:ext cx="4708016" cy="2509104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3503282">
            <a:off x="1611353" y="5738785"/>
            <a:ext cx="3371800" cy="461194"/>
            <a:chOff x="0" y="0"/>
            <a:chExt cx="3714001" cy="508000"/>
          </a:xfrm>
        </p:grpSpPr>
        <p:sp>
          <p:nvSpPr>
            <p:cNvPr name="Freeform 26" id="26"/>
            <p:cNvSpPr/>
            <p:nvPr/>
          </p:nvSpPr>
          <p:spPr>
            <a:xfrm>
              <a:off x="3901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3266603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1D7151"/>
            </a:solidFill>
          </p:spPr>
        </p:sp>
        <p:sp>
          <p:nvSpPr>
            <p:cNvPr name="Freeform 28" id="28"/>
            <p:cNvSpPr/>
            <p:nvPr/>
          </p:nvSpPr>
          <p:spPr>
            <a:xfrm>
              <a:off x="0" y="11430"/>
              <a:ext cx="3714001" cy="485140"/>
            </a:xfrm>
            <a:custGeom>
              <a:avLst/>
              <a:gdLst/>
              <a:ahLst/>
              <a:cxnLst/>
              <a:rect r="r" b="b" t="t" l="l"/>
              <a:pathLst>
                <a:path h="485140" w="3714001">
                  <a:moveTo>
                    <a:pt x="3470161" y="0"/>
                  </a:moveTo>
                  <a:cubicBezTo>
                    <a:pt x="3349511" y="0"/>
                    <a:pt x="3249181" y="88900"/>
                    <a:pt x="3230131" y="204470"/>
                  </a:cubicBezTo>
                  <a:lnTo>
                    <a:pt x="482600" y="204470"/>
                  </a:lnTo>
                  <a:cubicBezTo>
                    <a:pt x="464820" y="88900"/>
                    <a:pt x="364490" y="0"/>
                    <a:pt x="242570" y="0"/>
                  </a:cubicBezTo>
                  <a:cubicBezTo>
                    <a:pt x="109220" y="0"/>
                    <a:pt x="0" y="107950"/>
                    <a:pt x="0" y="242570"/>
                  </a:cubicBezTo>
                  <a:cubicBezTo>
                    <a:pt x="0" y="377190"/>
                    <a:pt x="109220" y="485140"/>
                    <a:pt x="242570" y="485140"/>
                  </a:cubicBezTo>
                  <a:cubicBezTo>
                    <a:pt x="363220" y="485140"/>
                    <a:pt x="463550" y="396240"/>
                    <a:pt x="482600" y="280670"/>
                  </a:cubicBezTo>
                  <a:lnTo>
                    <a:pt x="3230131" y="280670"/>
                  </a:lnTo>
                  <a:cubicBezTo>
                    <a:pt x="3247911" y="396240"/>
                    <a:pt x="3349511" y="485140"/>
                    <a:pt x="3470161" y="485140"/>
                  </a:cubicBezTo>
                  <a:cubicBezTo>
                    <a:pt x="3604781" y="485140"/>
                    <a:pt x="3712731" y="375920"/>
                    <a:pt x="3712731" y="242570"/>
                  </a:cubicBezTo>
                  <a:cubicBezTo>
                    <a:pt x="3714001" y="107950"/>
                    <a:pt x="3604781" y="0"/>
                    <a:pt x="3470161" y="0"/>
                  </a:cubicBezTo>
                  <a:close/>
                  <a:moveTo>
                    <a:pt x="242570" y="408940"/>
                  </a:moveTo>
                  <a:cubicBezTo>
                    <a:pt x="151130" y="408940"/>
                    <a:pt x="76200" y="334010"/>
                    <a:pt x="76200" y="242570"/>
                  </a:cubicBezTo>
                  <a:cubicBezTo>
                    <a:pt x="76200" y="151130"/>
                    <a:pt x="151130" y="76200"/>
                    <a:pt x="242570" y="76200"/>
                  </a:cubicBezTo>
                  <a:cubicBezTo>
                    <a:pt x="334010" y="76200"/>
                    <a:pt x="410210" y="151130"/>
                    <a:pt x="410210" y="242570"/>
                  </a:cubicBezTo>
                  <a:cubicBezTo>
                    <a:pt x="410210" y="334010"/>
                    <a:pt x="335280" y="408940"/>
                    <a:pt x="242570" y="408940"/>
                  </a:cubicBezTo>
                  <a:close/>
                  <a:moveTo>
                    <a:pt x="3470161" y="408940"/>
                  </a:moveTo>
                  <a:cubicBezTo>
                    <a:pt x="3378721" y="408940"/>
                    <a:pt x="3303791" y="334010"/>
                    <a:pt x="3303791" y="242570"/>
                  </a:cubicBezTo>
                  <a:cubicBezTo>
                    <a:pt x="3303791" y="151130"/>
                    <a:pt x="3378721" y="76200"/>
                    <a:pt x="3470161" y="76200"/>
                  </a:cubicBezTo>
                  <a:cubicBezTo>
                    <a:pt x="3561601" y="76200"/>
                    <a:pt x="3636531" y="151130"/>
                    <a:pt x="3636531" y="242570"/>
                  </a:cubicBezTo>
                  <a:cubicBezTo>
                    <a:pt x="3636531" y="334010"/>
                    <a:pt x="3562871" y="408940"/>
                    <a:pt x="3470161" y="408940"/>
                  </a:cubicBezTo>
                  <a:close/>
                </a:path>
              </a:pathLst>
            </a:custGeom>
            <a:solidFill>
              <a:srgbClr val="31C29F"/>
            </a:solidFill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90313" y="2193480"/>
            <a:ext cx="4821666" cy="2596282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28700" y="485607"/>
            <a:ext cx="4315628" cy="76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7"/>
              </a:lnSpc>
            </a:pPr>
            <a:r>
              <a:rPr lang="en-US" sz="5370" spc="-107">
                <a:solidFill>
                  <a:srgbClr val="F0F0EE"/>
                </a:solidFill>
                <a:latin typeface="HK Grotesk Medium"/>
              </a:rPr>
              <a:t>Roadmap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720807" y="695325"/>
            <a:ext cx="11567193" cy="2398661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146561" y="1128163"/>
            <a:ext cx="10715686" cy="147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 spc="56">
                <a:solidFill>
                  <a:srgbClr val="17242D"/>
                </a:solidFill>
                <a:latin typeface="HK Grotesk Medium Bold"/>
              </a:rPr>
              <a:t>Selenium</a:t>
            </a:r>
            <a:r>
              <a:rPr lang="en-US" sz="2800" spc="56">
                <a:solidFill>
                  <a:srgbClr val="17242D"/>
                </a:solidFill>
                <a:latin typeface="HK Grotesk Medium"/>
              </a:rPr>
              <a:t> juntamente com ChromeDriver menager  – para fazer a comunicação com navegador tanto </a:t>
            </a:r>
            <a:r>
              <a:rPr lang="en-US" sz="868" spc="17">
                <a:solidFill>
                  <a:srgbClr val="17242D"/>
                </a:solidFill>
                <a:latin typeface="Arimo"/>
              </a:rPr>
              <a:t>visivelmente quanto processando os dados sem usuário ver.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6720807" y="3296470"/>
            <a:ext cx="11567193" cy="1179461"/>
          </a:xfrm>
          <a:prstGeom prst="rect">
            <a:avLst/>
          </a:prstGeom>
          <a:solidFill>
            <a:srgbClr val="F0F0EE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7146561" y="3616309"/>
            <a:ext cx="10448986" cy="48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 spc="56">
                <a:solidFill>
                  <a:srgbClr val="17242D"/>
                </a:solidFill>
                <a:latin typeface="HK Grotesk Medium"/>
              </a:rPr>
              <a:t>Beauti</a:t>
            </a:r>
            <a:r>
              <a:rPr lang="en-US" sz="2800" spc="56" u="none">
                <a:solidFill>
                  <a:srgbClr val="17242D"/>
                </a:solidFill>
                <a:latin typeface="HK Grotesk Medium"/>
              </a:rPr>
              <a:t>ful Soup – para a leitura e processamento do html.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4384" y="937679"/>
            <a:ext cx="5431843" cy="166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0"/>
              </a:lnSpc>
            </a:pPr>
            <a:r>
              <a:rPr lang="en-US" sz="6400" spc="-128">
                <a:solidFill>
                  <a:srgbClr val="31C29F"/>
                </a:solidFill>
                <a:latin typeface="HK Grotesk Medium"/>
              </a:rPr>
              <a:t>Bibliotecas Utilizadas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4384" y="8330238"/>
            <a:ext cx="4334763" cy="142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4"/>
              </a:lnSpc>
            </a:pPr>
            <a:r>
              <a:rPr lang="en-US" sz="2911">
                <a:solidFill>
                  <a:srgbClr val="F0F0EE"/>
                </a:solidFill>
                <a:latin typeface="HK Grotesk Light"/>
              </a:rPr>
              <a:t>Estas bibliotecas estão sendo executadas com o Python versão 3.8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6720807" y="4667250"/>
            <a:ext cx="11567193" cy="1770011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7146561" y="5081689"/>
            <a:ext cx="10715686" cy="97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56">
                <a:solidFill>
                  <a:srgbClr val="17242D"/>
                </a:solidFill>
                <a:latin typeface="HK Grotesk Medium"/>
              </a:rPr>
              <a:t>DataTime – para uma melhor compreensão do usuário final,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868" spc="17">
                <a:solidFill>
                  <a:srgbClr val="17242D"/>
                </a:solidFill>
                <a:latin typeface="Arimo"/>
              </a:rPr>
              <a:t>deixando datas e outros métodos mais assertivos.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6720807" y="6678664"/>
            <a:ext cx="11567193" cy="1693811"/>
          </a:xfrm>
          <a:prstGeom prst="rect">
            <a:avLst/>
          </a:prstGeom>
          <a:solidFill>
            <a:srgbClr val="F0F0EE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7146561" y="7007378"/>
            <a:ext cx="10906186" cy="97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 spc="56">
                <a:solidFill>
                  <a:srgbClr val="17242D"/>
                </a:solidFill>
                <a:latin typeface="HK Grotesk Medium"/>
              </a:rPr>
              <a:t>Easygui – para </a:t>
            </a:r>
            <a:r>
              <a:rPr lang="en-US" sz="2800" spc="56" u="none">
                <a:solidFill>
                  <a:srgbClr val="17242D"/>
                </a:solidFill>
                <a:latin typeface="HK Grotesk Medium"/>
              </a:rPr>
              <a:t>fazer nossa parte de popup uma biblioteca pratica e simples para deixar a aplicação visivelmente mais amigável.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6720807" y="8585456"/>
            <a:ext cx="11567193" cy="1180643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7072561" y="8999650"/>
            <a:ext cx="10715686" cy="48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 spc="56">
                <a:solidFill>
                  <a:srgbClr val="17242D"/>
                </a:solidFill>
                <a:latin typeface="HK Grotesk Medium"/>
              </a:rPr>
              <a:t>PyQt5 – para exibir a figura de carregando as informações.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421546" y="0"/>
            <a:ext cx="5866454" cy="10287000"/>
          </a:xfrm>
          <a:prstGeom prst="rect">
            <a:avLst/>
          </a:prstGeom>
          <a:solidFill>
            <a:srgbClr val="F0F0EE"/>
          </a:solidFill>
        </p:spPr>
      </p:sp>
      <p:sp>
        <p:nvSpPr>
          <p:cNvPr name="AutoShape 3" id="3"/>
          <p:cNvSpPr/>
          <p:nvPr/>
        </p:nvSpPr>
        <p:spPr>
          <a:xfrm rot="0">
            <a:off x="0" y="1079650"/>
            <a:ext cx="2313895" cy="9258300"/>
          </a:xfrm>
          <a:prstGeom prst="rect">
            <a:avLst/>
          </a:prstGeom>
          <a:solidFill>
            <a:srgbClr val="45AD7E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7222" t="12343" r="9994" b="14850"/>
          <a:stretch>
            <a:fillRect/>
          </a:stretch>
        </p:blipFill>
        <p:spPr>
          <a:xfrm flipH="false" flipV="false" rot="0">
            <a:off x="1033122" y="3289213"/>
            <a:ext cx="1933045" cy="149348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11151" t="4924" r="32381" b="32732"/>
          <a:stretch>
            <a:fillRect/>
          </a:stretch>
        </p:blipFill>
        <p:spPr>
          <a:xfrm flipH="false" flipV="false" rot="0">
            <a:off x="1033122" y="5096115"/>
            <a:ext cx="1933045" cy="14219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11151" t="4924" r="32381" b="32732"/>
          <a:stretch>
            <a:fillRect/>
          </a:stretch>
        </p:blipFill>
        <p:spPr>
          <a:xfrm flipH="false" flipV="false" rot="0">
            <a:off x="1033122" y="6823315"/>
            <a:ext cx="1933045" cy="14219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11151" t="4924" r="32381" b="32732"/>
          <a:stretch>
            <a:fillRect/>
          </a:stretch>
        </p:blipFill>
        <p:spPr>
          <a:xfrm flipH="false" flipV="false" rot="0">
            <a:off x="981075" y="8499715"/>
            <a:ext cx="1933045" cy="142192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3845" y="4636453"/>
            <a:ext cx="4541856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175">
                <a:solidFill>
                  <a:srgbClr val="17242D"/>
                </a:solidFill>
                <a:latin typeface="HK Grotesk Medium"/>
              </a:rPr>
              <a:t>Grupo 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97903" y="8749105"/>
            <a:ext cx="5612869" cy="1132690"/>
            <a:chOff x="0" y="0"/>
            <a:chExt cx="7483826" cy="15102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7150"/>
              <a:ext cx="7483826" cy="674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-72">
                  <a:solidFill>
                    <a:srgbClr val="31C29F"/>
                  </a:solidFill>
                  <a:latin typeface="HK Grotesk Medium"/>
                </a:rPr>
                <a:t>LEANDRO SANTOS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87530"/>
              <a:ext cx="748382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F0F0EE"/>
                  </a:solidFill>
                  <a:latin typeface="HK Grotesk Light"/>
                </a:rPr>
                <a:t>RA: 21479296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97903" y="6967930"/>
            <a:ext cx="5612869" cy="1132690"/>
            <a:chOff x="0" y="0"/>
            <a:chExt cx="7483826" cy="15102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57150"/>
              <a:ext cx="7483826" cy="674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-72">
                  <a:solidFill>
                    <a:srgbClr val="31C29F"/>
                  </a:solidFill>
                  <a:latin typeface="HK Grotesk Medium"/>
                </a:rPr>
                <a:t>ÍCARO CASSETARI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87530"/>
              <a:ext cx="748382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F0F0EE"/>
                  </a:solidFill>
                  <a:latin typeface="HK Grotesk Light"/>
                </a:rPr>
                <a:t>RA: 21436368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297903" y="5240730"/>
            <a:ext cx="5612869" cy="1132690"/>
            <a:chOff x="0" y="0"/>
            <a:chExt cx="7483826" cy="151025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7150"/>
              <a:ext cx="7483826" cy="674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-72">
                  <a:solidFill>
                    <a:srgbClr val="31C29F"/>
                  </a:solidFill>
                  <a:latin typeface="HK Grotesk Medium"/>
                </a:rPr>
                <a:t>CLÁUDIO VINICIUS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87530"/>
              <a:ext cx="748382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F0F0EE"/>
                  </a:solidFill>
                  <a:latin typeface="HK Grotesk Light"/>
                </a:rPr>
                <a:t>RA: 21507055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297903" y="3469611"/>
            <a:ext cx="5612869" cy="1132690"/>
            <a:chOff x="0" y="0"/>
            <a:chExt cx="7483826" cy="151025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7150"/>
              <a:ext cx="7483826" cy="674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-72">
                  <a:solidFill>
                    <a:srgbClr val="31C29F"/>
                  </a:solidFill>
                  <a:latin typeface="HK Grotesk Medium"/>
                </a:rPr>
                <a:t>MARCIA FERNANDES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87530"/>
              <a:ext cx="748382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F0F0EE"/>
                  </a:solidFill>
                  <a:latin typeface="HK Grotesk Light"/>
                </a:rPr>
                <a:t>RA: 20022670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97903" y="1646496"/>
            <a:ext cx="5612869" cy="1132690"/>
            <a:chOff x="0" y="0"/>
            <a:chExt cx="7483826" cy="151025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57150"/>
              <a:ext cx="7483826" cy="674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600" spc="-72">
                  <a:solidFill>
                    <a:srgbClr val="31C29F"/>
                  </a:solidFill>
                  <a:latin typeface="HK Grotesk Medium"/>
                </a:rPr>
                <a:t>ANDRESSA AMARAL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87530"/>
              <a:ext cx="748382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>
                  <a:solidFill>
                    <a:srgbClr val="F0F0EE"/>
                  </a:solidFill>
                  <a:latin typeface="HK Grotesk Light"/>
                </a:rPr>
                <a:t>RA: 20040726</a:t>
              </a: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rcRect l="27222" t="12343" r="9994" b="14850"/>
          <a:stretch>
            <a:fillRect/>
          </a:stretch>
        </p:blipFill>
        <p:spPr>
          <a:xfrm flipH="false" flipV="false" rot="0">
            <a:off x="981075" y="1466098"/>
            <a:ext cx="1933045" cy="14934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2161495" cy="9258300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550704" y="1431863"/>
            <a:ext cx="1221581" cy="1221581"/>
            <a:chOff x="0" y="0"/>
            <a:chExt cx="1628775" cy="1628775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59216" y="398383"/>
              <a:ext cx="1110343" cy="917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4950" spc="-99">
                  <a:solidFill>
                    <a:srgbClr val="31C29F"/>
                  </a:solidFill>
                  <a:latin typeface="HK Grotesk Medium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0704" y="3492785"/>
            <a:ext cx="1221581" cy="1221581"/>
            <a:chOff x="0" y="0"/>
            <a:chExt cx="1628775" cy="1628775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59216" y="398383"/>
              <a:ext cx="1110343" cy="917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4950" spc="-99">
                  <a:solidFill>
                    <a:srgbClr val="31C29F"/>
                  </a:solidFill>
                  <a:latin typeface="HK Grotesk Medium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0704" y="5553708"/>
            <a:ext cx="1221581" cy="1221581"/>
            <a:chOff x="0" y="0"/>
            <a:chExt cx="1628775" cy="1628775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59216" y="398383"/>
              <a:ext cx="1110343" cy="917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4950" spc="-99">
                  <a:solidFill>
                    <a:srgbClr val="31C29F"/>
                  </a:solidFill>
                  <a:latin typeface="HK Grotesk Medium"/>
                </a:rPr>
                <a:t>3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54424" y="6775289"/>
            <a:ext cx="3051375" cy="303473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015683" y="1678798"/>
            <a:ext cx="7174143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F0F0EE"/>
                </a:solidFill>
                <a:latin typeface="HK Grotesk Light"/>
              </a:rPr>
              <a:t>Manual de utilização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15683" y="3739721"/>
            <a:ext cx="7174143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F0F0EE"/>
                </a:solidFill>
                <a:latin typeface="HK Grotesk Light"/>
              </a:rPr>
              <a:t>Documentação do projeto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15683" y="5800643"/>
            <a:ext cx="7174143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F0F0EE"/>
                </a:solidFill>
                <a:latin typeface="HK Grotesk Light"/>
              </a:rPr>
              <a:t>Equipe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6230600" cy="9708356"/>
          </a:xfrm>
          <a:prstGeom prst="rect">
            <a:avLst/>
          </a:prstGeom>
          <a:solidFill>
            <a:srgbClr val="45AD7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7294" t="32" r="7294" b="0"/>
          <a:stretch>
            <a:fillRect/>
          </a:stretch>
        </p:blipFill>
        <p:spPr>
          <a:xfrm flipH="false" flipV="false" rot="0">
            <a:off x="0" y="2104399"/>
            <a:ext cx="9111853" cy="71187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418732" y="2218699"/>
            <a:ext cx="5798134" cy="166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 spc="-128">
                <a:solidFill>
                  <a:srgbClr val="17242D"/>
                </a:solidFill>
                <a:latin typeface="HK Grotesk Medium"/>
              </a:rPr>
              <a:t>Objetivo da crawler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68626" y="7160577"/>
            <a:ext cx="6548239" cy="20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17242D"/>
                </a:solidFill>
                <a:latin typeface="HK Grotesk Light"/>
              </a:rPr>
              <a:t>Ferramenta desenvolvida com o objetivo de coletar informações importantes e disparar via mensagem para um determinado contato.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273119" y="1652185"/>
            <a:ext cx="72529" cy="8634815"/>
          </a:xfrm>
          <a:prstGeom prst="rect">
            <a:avLst/>
          </a:prstGeom>
          <a:solidFill>
            <a:srgbClr val="F0F0EE"/>
          </a:solidFill>
        </p:spPr>
      </p:sp>
      <p:sp>
        <p:nvSpPr>
          <p:cNvPr name="AutoShape 3" id="3"/>
          <p:cNvSpPr/>
          <p:nvPr/>
        </p:nvSpPr>
        <p:spPr>
          <a:xfrm rot="0">
            <a:off x="11110109" y="1452911"/>
            <a:ext cx="398548" cy="398548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AutoShape 4" id="4"/>
          <p:cNvSpPr/>
          <p:nvPr/>
        </p:nvSpPr>
        <p:spPr>
          <a:xfrm rot="0">
            <a:off x="11110109" y="4744952"/>
            <a:ext cx="398548" cy="398548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AutoShape 5" id="5"/>
          <p:cNvSpPr/>
          <p:nvPr/>
        </p:nvSpPr>
        <p:spPr>
          <a:xfrm rot="0">
            <a:off x="11110109" y="7903260"/>
            <a:ext cx="398548" cy="398548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5790942" cy="2134161"/>
            <a:chOff x="0" y="0"/>
            <a:chExt cx="7721257" cy="28455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4300"/>
              <a:ext cx="7721257" cy="118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00"/>
                </a:lnSpc>
              </a:pPr>
              <a:r>
                <a:rPr lang="en-US" sz="6400" spc="-128">
                  <a:solidFill>
                    <a:srgbClr val="31C29F"/>
                  </a:solidFill>
                  <a:latin typeface="HK Grotesk Medium"/>
                </a:rPr>
                <a:t>Preparação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61460"/>
              <a:ext cx="7721257" cy="1384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0F0EE"/>
                  </a:solidFill>
                  <a:latin typeface="HK Grotesk Light"/>
                </a:rPr>
                <a:t>Entenda todas as etapas de execução do código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19636" y="998941"/>
            <a:ext cx="4559517" cy="1303352"/>
            <a:chOff x="0" y="0"/>
            <a:chExt cx="6079356" cy="173780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6200"/>
              <a:ext cx="6079356" cy="769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4199" spc="-83">
                  <a:solidFill>
                    <a:srgbClr val="31C29F"/>
                  </a:solidFill>
                  <a:latin typeface="HK Grotesk Bold"/>
                </a:rPr>
                <a:t>Downlaod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225"/>
              <a:ext cx="6079356" cy="658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 spc="59">
                  <a:solidFill>
                    <a:srgbClr val="F0F0EE"/>
                  </a:solidFill>
                  <a:latin typeface="HK Grotesk Light"/>
                </a:rPr>
                <a:t>Baixe o arquivo xxxx.py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34109" y="3987733"/>
            <a:ext cx="5471828" cy="2311533"/>
            <a:chOff x="0" y="0"/>
            <a:chExt cx="7295771" cy="308204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7295771" cy="1481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31C29F"/>
                  </a:solidFill>
                  <a:latin typeface="HK Grotesk Bold"/>
                </a:rPr>
                <a:t>Instalação das bibliotecas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10915"/>
              <a:ext cx="7295771" cy="1371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F0F0EE"/>
                  </a:solidFill>
                  <a:latin typeface="HK Grotesk Light"/>
                </a:rPr>
                <a:t>Instale as bibliotecas descritas no topo do código.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21915" y="6946767"/>
            <a:ext cx="5157238" cy="2311533"/>
            <a:chOff x="0" y="0"/>
            <a:chExt cx="6876318" cy="308204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6675"/>
              <a:ext cx="6876318" cy="778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4200" spc="-84">
                  <a:solidFill>
                    <a:srgbClr val="31C29F"/>
                  </a:solidFill>
                  <a:latin typeface="HK Grotesk Bold"/>
                </a:rPr>
                <a:t>Celular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07888"/>
              <a:ext cx="6876318" cy="2074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60">
                  <a:solidFill>
                    <a:srgbClr val="F0F0EE"/>
                  </a:solidFill>
                  <a:latin typeface="HK Grotesk Light"/>
                </a:rPr>
                <a:t>Deixe próximo o seu celular, você precisará autenticar o Whatsapp Web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273119" y="1652185"/>
            <a:ext cx="72529" cy="8634815"/>
          </a:xfrm>
          <a:prstGeom prst="rect">
            <a:avLst/>
          </a:prstGeom>
          <a:solidFill>
            <a:srgbClr val="F0F0EE"/>
          </a:solidFill>
        </p:spPr>
      </p:sp>
      <p:sp>
        <p:nvSpPr>
          <p:cNvPr name="AutoShape 3" id="3"/>
          <p:cNvSpPr/>
          <p:nvPr/>
        </p:nvSpPr>
        <p:spPr>
          <a:xfrm rot="0">
            <a:off x="11110109" y="1452911"/>
            <a:ext cx="398548" cy="398548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AutoShape 4" id="4"/>
          <p:cNvSpPr/>
          <p:nvPr/>
        </p:nvSpPr>
        <p:spPr>
          <a:xfrm rot="0">
            <a:off x="11110109" y="4744952"/>
            <a:ext cx="398548" cy="398548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AutoShape 5" id="5"/>
          <p:cNvSpPr/>
          <p:nvPr/>
        </p:nvSpPr>
        <p:spPr>
          <a:xfrm rot="0">
            <a:off x="11110109" y="7903260"/>
            <a:ext cx="398548" cy="398548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5790942" cy="2134161"/>
            <a:chOff x="0" y="0"/>
            <a:chExt cx="7721257" cy="28455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4300"/>
              <a:ext cx="7721257" cy="118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00"/>
                </a:lnSpc>
              </a:pPr>
              <a:r>
                <a:rPr lang="en-US" sz="6400" spc="-128">
                  <a:solidFill>
                    <a:srgbClr val="31C29F"/>
                  </a:solidFill>
                  <a:latin typeface="HK Grotesk Medium"/>
                </a:rPr>
                <a:t>Utilização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61460"/>
              <a:ext cx="7721257" cy="1384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0F0EE"/>
                  </a:solidFill>
                  <a:latin typeface="HK Grotesk Light"/>
                </a:rPr>
                <a:t>Entenda todas as etapas de execução do código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19636" y="471671"/>
            <a:ext cx="4559517" cy="2357892"/>
            <a:chOff x="0" y="0"/>
            <a:chExt cx="6079356" cy="31438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6200"/>
              <a:ext cx="6079356" cy="769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4199" spc="-83">
                  <a:solidFill>
                    <a:srgbClr val="31C29F"/>
                  </a:solidFill>
                  <a:latin typeface="HK Grotesk Bold"/>
                </a:rPr>
                <a:t>Deseja Iniciar?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225"/>
              <a:ext cx="6079356" cy="2064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 spc="59">
                  <a:solidFill>
                    <a:srgbClr val="F0F0EE"/>
                  </a:solidFill>
                  <a:latin typeface="HK Grotesk Light"/>
                </a:rPr>
                <a:t>Caixa de diálogo para confirmar início da aplicação.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34109" y="4251369"/>
            <a:ext cx="5471828" cy="1784263"/>
            <a:chOff x="0" y="0"/>
            <a:chExt cx="7295771" cy="23790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7295771" cy="778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31C29F"/>
                  </a:solidFill>
                  <a:latin typeface="HK Grotesk Bold"/>
                </a:rPr>
                <a:t>Qual estado?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07888"/>
              <a:ext cx="7295771" cy="1371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F0F0EE"/>
                  </a:solidFill>
                  <a:latin typeface="HK Grotesk Light"/>
                </a:rPr>
                <a:t>Informe o Estado que deseja receber as informações.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21915" y="6683132"/>
            <a:ext cx="5157238" cy="2838803"/>
            <a:chOff x="0" y="0"/>
            <a:chExt cx="6876318" cy="378507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6200"/>
              <a:ext cx="6876318" cy="769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4199" spc="-83">
                  <a:solidFill>
                    <a:srgbClr val="31C29F"/>
                  </a:solidFill>
                  <a:latin typeface="HK Grotesk Bold"/>
                </a:rPr>
                <a:t>Aguarde....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7413"/>
              <a:ext cx="6876318" cy="2767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 spc="59">
                  <a:solidFill>
                    <a:srgbClr val="F0F0EE"/>
                  </a:solidFill>
                  <a:latin typeface="HK Grotesk Light"/>
                </a:rPr>
                <a:t>O Crawler está realizando a busca das informações. Espere até que o Whatsapp seja aberto.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273119" y="1652185"/>
            <a:ext cx="72529" cy="8634815"/>
          </a:xfrm>
          <a:prstGeom prst="rect">
            <a:avLst/>
          </a:prstGeom>
          <a:solidFill>
            <a:srgbClr val="F0F0EE"/>
          </a:solidFill>
        </p:spPr>
      </p:sp>
      <p:sp>
        <p:nvSpPr>
          <p:cNvPr name="AutoShape 3" id="3"/>
          <p:cNvSpPr/>
          <p:nvPr/>
        </p:nvSpPr>
        <p:spPr>
          <a:xfrm rot="0">
            <a:off x="11110109" y="1452911"/>
            <a:ext cx="398548" cy="398548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AutoShape 4" id="4"/>
          <p:cNvSpPr/>
          <p:nvPr/>
        </p:nvSpPr>
        <p:spPr>
          <a:xfrm rot="0">
            <a:off x="11110109" y="3656445"/>
            <a:ext cx="398548" cy="398548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AutoShape 5" id="5"/>
          <p:cNvSpPr/>
          <p:nvPr/>
        </p:nvSpPr>
        <p:spPr>
          <a:xfrm rot="0">
            <a:off x="11110109" y="6235933"/>
            <a:ext cx="398548" cy="398548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5790942" cy="2134161"/>
            <a:chOff x="0" y="0"/>
            <a:chExt cx="7721257" cy="28455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4300"/>
              <a:ext cx="7721257" cy="118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00"/>
                </a:lnSpc>
              </a:pPr>
              <a:r>
                <a:rPr lang="en-US" sz="6400" spc="-128">
                  <a:solidFill>
                    <a:srgbClr val="31C29F"/>
                  </a:solidFill>
                  <a:latin typeface="HK Grotesk Medium"/>
                </a:rPr>
                <a:t>Utilização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61460"/>
              <a:ext cx="7721257" cy="1384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0F0EE"/>
                  </a:solidFill>
                  <a:latin typeface="HK Grotesk Light"/>
                </a:rPr>
                <a:t>Entenda todas as etapas de execução do código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19636" y="735306"/>
            <a:ext cx="4559517" cy="1830622"/>
            <a:chOff x="0" y="0"/>
            <a:chExt cx="6079356" cy="244082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6200"/>
              <a:ext cx="6079356" cy="769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4199" spc="-83">
                  <a:solidFill>
                    <a:srgbClr val="31C29F"/>
                  </a:solidFill>
                  <a:latin typeface="HK Grotesk Bold"/>
                </a:rPr>
                <a:t>Autenticação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225"/>
              <a:ext cx="6079356" cy="1361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 spc="59">
                  <a:solidFill>
                    <a:srgbClr val="F0F0EE"/>
                  </a:solidFill>
                  <a:latin typeface="HK Grotesk Light"/>
                </a:rPr>
                <a:t>Autentique o Whatsapp Web com o seu celular.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34109" y="3162861"/>
            <a:ext cx="5471828" cy="1784263"/>
            <a:chOff x="0" y="0"/>
            <a:chExt cx="7295771" cy="23790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7295771" cy="778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31C29F"/>
                  </a:solidFill>
                  <a:latin typeface="HK Grotesk Bold"/>
                </a:rPr>
                <a:t>Confirme...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07888"/>
              <a:ext cx="7295771" cy="1371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F0F0EE"/>
                  </a:solidFill>
                  <a:latin typeface="HK Grotesk Light"/>
                </a:rPr>
                <a:t>Só iniciaremos o código depois de confirmar autenticação.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21915" y="5478714"/>
            <a:ext cx="5157238" cy="2311533"/>
            <a:chOff x="0" y="0"/>
            <a:chExt cx="6876318" cy="308204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6200"/>
              <a:ext cx="6876318" cy="769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4199" spc="-83">
                  <a:solidFill>
                    <a:srgbClr val="31C29F"/>
                  </a:solidFill>
                  <a:latin typeface="HK Grotesk Bold"/>
                </a:rPr>
                <a:t>Para quem?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7413"/>
              <a:ext cx="6876318" cy="2064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 spc="59">
                  <a:solidFill>
                    <a:srgbClr val="F0F0EE"/>
                  </a:solidFill>
                  <a:latin typeface="HK Grotesk Light"/>
                </a:rPr>
                <a:t>Defina para qual Contato/Grupo as informações serão enviadas.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11110109" y="8534335"/>
            <a:ext cx="398548" cy="398548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TextBox 19" id="19"/>
          <p:cNvSpPr txBox="true"/>
          <p:nvPr/>
        </p:nvSpPr>
        <p:spPr>
          <a:xfrm rot="0">
            <a:off x="12134109" y="8163755"/>
            <a:ext cx="5471828" cy="109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>
                <a:solidFill>
                  <a:srgbClr val="31C29F"/>
                </a:solidFill>
                <a:latin typeface="HK Grotesk Bold"/>
              </a:rPr>
              <a:t>Veja a mágica acontecer...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6706939"/>
            <a:ext cx="12469349" cy="3580061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7509244"/>
            <a:ext cx="13929498" cy="1975451"/>
            <a:chOff x="0" y="0"/>
            <a:chExt cx="18572664" cy="26339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1925"/>
              <a:ext cx="18572664" cy="1622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800" spc="-175">
                  <a:solidFill>
                    <a:srgbClr val="F0F0EE"/>
                  </a:solidFill>
                  <a:latin typeface="HK Grotesk Bold"/>
                </a:rPr>
                <a:t>Documentação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49934"/>
              <a:ext cx="18572664" cy="684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17242D"/>
                  </a:solidFill>
                  <a:latin typeface="HK Grotesk Light"/>
                </a:rPr>
                <a:t>Entenda como o nosso crawler funciona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6456819" y="1028700"/>
            <a:ext cx="1831181" cy="721422"/>
          </a:xfrm>
          <a:prstGeom prst="rect">
            <a:avLst/>
          </a:prstGeom>
          <a:solidFill>
            <a:srgbClr val="45AD7E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59237" y="7735639"/>
            <a:ext cx="1491468" cy="174905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588776" y="1172247"/>
            <a:ext cx="1567266" cy="39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2349" spc="352">
                <a:solidFill>
                  <a:srgbClr val="17242D"/>
                </a:solidFill>
                <a:latin typeface="HK Grotesk Medium"/>
              </a:rPr>
              <a:t>07/16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31975"/>
            <a:ext cx="9747223" cy="8655025"/>
          </a:xfrm>
          <a:prstGeom prst="rect">
            <a:avLst/>
          </a:prstGeom>
          <a:solidFill>
            <a:srgbClr val="F0F0E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2483672"/>
            <a:ext cx="7937401" cy="3475815"/>
            <a:chOff x="0" y="0"/>
            <a:chExt cx="10583202" cy="46344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0583202" cy="883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800" spc="-96">
                  <a:solidFill>
                    <a:srgbClr val="45AD7E"/>
                  </a:solidFill>
                  <a:latin typeface="HK Grotesk Medium"/>
                </a:rPr>
                <a:t>Scraping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02415"/>
              <a:ext cx="10583202" cy="883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800" spc="-96">
                  <a:solidFill>
                    <a:srgbClr val="45AD7E"/>
                  </a:solidFill>
                  <a:latin typeface="HK Grotesk Medium"/>
                </a:rPr>
                <a:t>Compilação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30808"/>
              <a:ext cx="10583202" cy="1389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>
                  <a:solidFill>
                    <a:srgbClr val="17242D"/>
                  </a:solidFill>
                  <a:latin typeface="HK Grotesk Light"/>
                </a:rPr>
                <a:t>Coleta das informações nos sites de notícias e clima.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47498"/>
              <a:ext cx="10583202" cy="686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>
                  <a:solidFill>
                    <a:srgbClr val="17242D"/>
                  </a:solidFill>
                  <a:latin typeface="HK Grotesk Light"/>
                </a:rPr>
                <a:t>Organização e tratativa dos dados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632057"/>
            <a:ext cx="7937401" cy="1288298"/>
            <a:chOff x="0" y="0"/>
            <a:chExt cx="10583202" cy="171773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5725"/>
              <a:ext cx="10583202" cy="883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800" spc="-96">
                  <a:solidFill>
                    <a:srgbClr val="45AD7E"/>
                  </a:solidFill>
                  <a:latin typeface="HK Grotesk Medium"/>
                </a:rPr>
                <a:t>Selenium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30808"/>
              <a:ext cx="10583202" cy="686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>
                  <a:solidFill>
                    <a:srgbClr val="17242D"/>
                  </a:solidFill>
                  <a:latin typeface="HK Grotesk Light"/>
                </a:rPr>
                <a:t>Envio das mensagens utilizando o selenium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932143" y="2954394"/>
            <a:ext cx="2868577" cy="367766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927181" y="8082280"/>
            <a:ext cx="512006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800" spc="-175">
                <a:solidFill>
                  <a:srgbClr val="45AD7E"/>
                </a:solidFill>
                <a:latin typeface="HK Grotesk Bold"/>
              </a:rPr>
              <a:t>Etapas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724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245528" cy="9387270"/>
          </a:xfrm>
          <a:prstGeom prst="rect">
            <a:avLst/>
          </a:prstGeom>
          <a:solidFill>
            <a:srgbClr val="45AD7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01573" y="4268820"/>
            <a:ext cx="384238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 spc="-144">
                <a:solidFill>
                  <a:srgbClr val="17242D"/>
                </a:solidFill>
                <a:latin typeface="HK Grotesk Medium Bold"/>
              </a:rPr>
              <a:t>Scraping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953493" y="2651208"/>
            <a:ext cx="8647391" cy="1727378"/>
            <a:chOff x="0" y="0"/>
            <a:chExt cx="11529855" cy="23031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1529855" cy="741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25"/>
                </a:lnSpc>
              </a:pPr>
              <a:r>
                <a:rPr lang="en-US" sz="4025" spc="-80">
                  <a:solidFill>
                    <a:srgbClr val="31C29F"/>
                  </a:solidFill>
                  <a:latin typeface="HK Grotesk Bold"/>
                </a:rPr>
                <a:t>Site 1: Previsão do Tempo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00554"/>
              <a:ext cx="11529855" cy="1302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2"/>
                </a:lnSpc>
              </a:pPr>
              <a:r>
                <a:rPr lang="en-US" sz="2851" spc="57">
                  <a:solidFill>
                    <a:srgbClr val="F0F0EE"/>
                  </a:solidFill>
                  <a:latin typeface="HK Grotesk Light"/>
                </a:rPr>
                <a:t>Link: https://tempo.cptec.inpe.br/</a:t>
              </a:r>
            </a:p>
            <a:p>
              <a:pPr>
                <a:lnSpc>
                  <a:spcPts val="399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53493" y="4378586"/>
            <a:ext cx="8647391" cy="1727378"/>
            <a:chOff x="0" y="0"/>
            <a:chExt cx="11529855" cy="230317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11529855" cy="741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25"/>
                </a:lnSpc>
              </a:pPr>
              <a:r>
                <a:rPr lang="en-US" sz="4025" spc="-80">
                  <a:solidFill>
                    <a:srgbClr val="31C29F"/>
                  </a:solidFill>
                  <a:latin typeface="HK Grotesk Bold"/>
                </a:rPr>
                <a:t>Site 2: Noticias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00554"/>
              <a:ext cx="11529855" cy="1302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2"/>
                </a:lnSpc>
              </a:pPr>
              <a:r>
                <a:rPr lang="en-US" sz="2851" spc="57">
                  <a:solidFill>
                    <a:srgbClr val="F0F0EE"/>
                  </a:solidFill>
                  <a:latin typeface="HK Grotesk Light"/>
                </a:rPr>
                <a:t>Link: https://valor.globo.com/ultimas-noticias/</a:t>
              </a:r>
            </a:p>
            <a:p>
              <a:pPr>
                <a:lnSpc>
                  <a:spcPts val="399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53493" y="6105964"/>
            <a:ext cx="8647391" cy="1727378"/>
            <a:chOff x="0" y="0"/>
            <a:chExt cx="11529855" cy="230317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6200"/>
              <a:ext cx="11529855" cy="741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25"/>
                </a:lnSpc>
              </a:pPr>
              <a:r>
                <a:rPr lang="en-US" sz="4025" spc="-80">
                  <a:solidFill>
                    <a:srgbClr val="31C29F"/>
                  </a:solidFill>
                  <a:latin typeface="HK Grotesk Bold"/>
                </a:rPr>
                <a:t>Site 3: Cotação do Dolar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00554"/>
              <a:ext cx="11529855" cy="1302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2"/>
                </a:lnSpc>
              </a:pPr>
              <a:r>
                <a:rPr lang="en-US" sz="2851" spc="57">
                  <a:solidFill>
                    <a:srgbClr val="F0F0EE"/>
                  </a:solidFill>
                  <a:latin typeface="HK Grotesk Light"/>
                </a:rPr>
                <a:t>Link: https://economia.uol.com.br/cotacoes/</a:t>
              </a:r>
            </a:p>
            <a:p>
              <a:pPr>
                <a:lnSpc>
                  <a:spcPts val="3992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DAELW29fEC0</dc:identifier>
  <dcterms:modified xsi:type="dcterms:W3CDTF">2011-08-01T06:04:30Z</dcterms:modified>
  <cp:revision>1</cp:revision>
  <dc:title>CRAWLER WHATSAPP</dc:title>
</cp:coreProperties>
</file>